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</p:sldIdLst>
  <p:sldSz cy="5143500" cx="9144000"/>
  <p:notesSz cx="6858000" cy="9144000"/>
  <p:embeddedFontLst>
    <p:embeddedFont>
      <p:font typeface="Raleway"/>
      <p:regular r:id="rId42"/>
      <p:bold r:id="rId43"/>
      <p:italic r:id="rId44"/>
      <p:boldItalic r:id="rId45"/>
    </p:embeddedFont>
    <p:embeddedFont>
      <p:font typeface="Lato"/>
      <p:regular r:id="rId46"/>
      <p:bold r:id="rId47"/>
      <p:italic r:id="rId48"/>
      <p:boldItalic r:id="rId4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font" Target="fonts/Raleway-regular.fntdata"/><Relationship Id="rId41" Type="http://schemas.openxmlformats.org/officeDocument/2006/relationships/slide" Target="slides/slide37.xml"/><Relationship Id="rId44" Type="http://schemas.openxmlformats.org/officeDocument/2006/relationships/font" Target="fonts/Raleway-italic.fntdata"/><Relationship Id="rId43" Type="http://schemas.openxmlformats.org/officeDocument/2006/relationships/font" Target="fonts/Raleway-bold.fntdata"/><Relationship Id="rId46" Type="http://schemas.openxmlformats.org/officeDocument/2006/relationships/font" Target="fonts/Lato-regular.fntdata"/><Relationship Id="rId45" Type="http://schemas.openxmlformats.org/officeDocument/2006/relationships/font" Target="fonts/Raleway-bold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font" Target="fonts/Lato-italic.fntdata"/><Relationship Id="rId47" Type="http://schemas.openxmlformats.org/officeDocument/2006/relationships/font" Target="fonts/Lato-bold.fntdata"/><Relationship Id="rId49" Type="http://schemas.openxmlformats.org/officeDocument/2006/relationships/font" Target="fonts/Lato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Char char="●"/>
              <a:defRPr sz="1100"/>
            </a:lvl1pPr>
            <a:lvl2pPr lvl="1">
              <a:spcBef>
                <a:spcPts val="0"/>
              </a:spcBef>
              <a:buChar char="○"/>
              <a:defRPr sz="1100"/>
            </a:lvl2pPr>
            <a:lvl3pPr lvl="2">
              <a:spcBef>
                <a:spcPts val="0"/>
              </a:spcBef>
              <a:buChar char="■"/>
              <a:defRPr sz="1100"/>
            </a:lvl3pPr>
            <a:lvl4pPr lvl="3">
              <a:spcBef>
                <a:spcPts val="0"/>
              </a:spcBef>
              <a:buChar char="●"/>
              <a:defRPr sz="1100"/>
            </a:lvl4pPr>
            <a:lvl5pPr lvl="4">
              <a:spcBef>
                <a:spcPts val="0"/>
              </a:spcBef>
              <a:buChar char="○"/>
              <a:defRPr sz="1100"/>
            </a:lvl5pPr>
            <a:lvl6pPr lvl="5">
              <a:spcBef>
                <a:spcPts val="0"/>
              </a:spcBef>
              <a:buChar char="■"/>
              <a:defRPr sz="1100"/>
            </a:lvl6pPr>
            <a:lvl7pPr lvl="6">
              <a:spcBef>
                <a:spcPts val="0"/>
              </a:spcBef>
              <a:buChar char="●"/>
              <a:defRPr sz="1100"/>
            </a:lvl7pPr>
            <a:lvl8pPr lvl="7">
              <a:spcBef>
                <a:spcPts val="0"/>
              </a:spcBef>
              <a:buChar char="○"/>
              <a:defRPr sz="1100"/>
            </a:lvl8pPr>
            <a:lvl9pPr lvl="8">
              <a:spcBef>
                <a:spcPts val="0"/>
              </a:spcBef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Shape 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Shape 14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Shape 15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Shape 16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Shape 1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Shape 1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Shape 1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Shape 1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Shape 20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Shape 2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Shape 21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Shape 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Shape 22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Shape 23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Shape 24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Shape 24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Shape 2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Shape 26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Shape 2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Shape 2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Shape 2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Shape 2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Shape 2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Shape 8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hape 29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Shape 2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Shape 30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Shape 31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Shape 31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Shape 31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Shape 31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Shape 3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Shape 3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Shape 33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Shape 33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Shape 3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Shape 3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Shape 3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Shape 3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Shape 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Shape 1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Shape 10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Shape 12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Shape 12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Shape 13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hape 10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" name="Shape 11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" name="Shape 12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" name="Shape 13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Shape 14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ig number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Shape 61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" name="Shape 62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" name="Shape 63"/>
          <p:cNvSpPr txBox="1"/>
          <p:nvPr>
            <p:ph type="title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rtl="0" algn="ctr">
              <a:spcBef>
                <a:spcPts val="0"/>
              </a:spcBef>
              <a:buClr>
                <a:schemeClr val="dk1"/>
              </a:buClr>
              <a:buSzPct val="100000"/>
              <a:buFont typeface="Lato"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ctr">
              <a:spcBef>
                <a:spcPts val="0"/>
              </a:spcBef>
              <a:buClr>
                <a:schemeClr val="dk1"/>
              </a:buClr>
              <a:buSzPct val="100000"/>
              <a:buFont typeface="Lato"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ctr">
              <a:spcBef>
                <a:spcPts val="0"/>
              </a:spcBef>
              <a:buClr>
                <a:schemeClr val="dk1"/>
              </a:buClr>
              <a:buSzPct val="100000"/>
              <a:buFont typeface="Lato"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ctr">
              <a:spcBef>
                <a:spcPts val="0"/>
              </a:spcBef>
              <a:buClr>
                <a:schemeClr val="dk1"/>
              </a:buClr>
              <a:buSzPct val="100000"/>
              <a:buFont typeface="Lato"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ctr">
              <a:spcBef>
                <a:spcPts val="0"/>
              </a:spcBef>
              <a:buClr>
                <a:schemeClr val="dk1"/>
              </a:buClr>
              <a:buSzPct val="100000"/>
              <a:buFont typeface="Lato"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ctr">
              <a:spcBef>
                <a:spcPts val="0"/>
              </a:spcBef>
              <a:buClr>
                <a:schemeClr val="dk1"/>
              </a:buClr>
              <a:buSzPct val="100000"/>
              <a:buFont typeface="Lato"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ctr">
              <a:spcBef>
                <a:spcPts val="0"/>
              </a:spcBef>
              <a:buClr>
                <a:schemeClr val="dk1"/>
              </a:buClr>
              <a:buSzPct val="100000"/>
              <a:buFont typeface="Lato"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ctr">
              <a:spcBef>
                <a:spcPts val="0"/>
              </a:spcBef>
              <a:buClr>
                <a:schemeClr val="dk1"/>
              </a:buClr>
              <a:buSzPct val="100000"/>
              <a:buFont typeface="Lato"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ctr">
              <a:spcBef>
                <a:spcPts val="0"/>
              </a:spcBef>
              <a:buClr>
                <a:schemeClr val="dk1"/>
              </a:buClr>
              <a:buSzPct val="100000"/>
              <a:buFont typeface="Lato"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64" name="Shape 64"/>
          <p:cNvSpPr txBox="1"/>
          <p:nvPr>
            <p:ph idx="1" type="body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 algn="ctr">
              <a:spcBef>
                <a:spcPts val="0"/>
              </a:spcBef>
              <a:defRPr/>
            </a:lvl1pPr>
            <a:lvl2pPr lvl="1" rtl="0" algn="ctr">
              <a:spcBef>
                <a:spcPts val="0"/>
              </a:spcBef>
              <a:defRPr/>
            </a:lvl2pPr>
            <a:lvl3pPr lvl="2" rtl="0" algn="ctr">
              <a:spcBef>
                <a:spcPts val="0"/>
              </a:spcBef>
              <a:defRPr/>
            </a:lvl3pPr>
            <a:lvl4pPr lvl="3" rtl="0" algn="ctr">
              <a:spcBef>
                <a:spcPts val="0"/>
              </a:spcBef>
              <a:defRPr/>
            </a:lvl4pPr>
            <a:lvl5pPr lvl="4" rtl="0" algn="ctr">
              <a:spcBef>
                <a:spcPts val="0"/>
              </a:spcBef>
              <a:defRPr/>
            </a:lvl5pPr>
            <a:lvl6pPr lvl="5" rtl="0" algn="ctr">
              <a:spcBef>
                <a:spcPts val="0"/>
              </a:spcBef>
              <a:defRPr/>
            </a:lvl6pPr>
            <a:lvl7pPr lvl="6" rtl="0" algn="ctr">
              <a:spcBef>
                <a:spcPts val="0"/>
              </a:spcBef>
              <a:defRPr/>
            </a:lvl7pPr>
            <a:lvl8pPr lvl="7" rtl="0" algn="ctr">
              <a:spcBef>
                <a:spcPts val="0"/>
              </a:spcBef>
              <a:defRPr/>
            </a:lvl8pPr>
            <a:lvl9pPr lvl="8" rtl="0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65" name="Shape 6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Section header">
    <p:bg>
      <p:bgPr>
        <a:solidFill>
          <a:schemeClr val="dk1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hape 17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" name="Shape 18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" name="Shape 19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rtl="0" algn="ctr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Shape 2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and 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hape 22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" name="Shape 23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" name="Shape 24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" name="Shape 2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26" name="Shape 26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and two column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Shape 29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" name="Shape 30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" name="Shape 31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" name="Shape 32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33" name="Shape 33"/>
          <p:cNvSpPr txBox="1"/>
          <p:nvPr>
            <p:ph idx="1" type="body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4" name="Shape 34"/>
          <p:cNvSpPr txBox="1"/>
          <p:nvPr>
            <p:ph idx="2" type="body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5" name="Shape 3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38" name="Shape 3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One column 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Shape 40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1" name="Shape 41"/>
          <p:cNvSpPr txBox="1"/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rtl="0">
              <a:spcBef>
                <a:spcPts val="0"/>
              </a:spcBef>
              <a:buSzPct val="100000"/>
              <a:defRPr sz="2400"/>
            </a:lvl1pPr>
            <a:lvl2pPr lvl="1" rtl="0">
              <a:spcBef>
                <a:spcPts val="0"/>
              </a:spcBef>
              <a:buSzPct val="100000"/>
              <a:defRPr sz="2400"/>
            </a:lvl2pPr>
            <a:lvl3pPr lvl="2" rtl="0">
              <a:spcBef>
                <a:spcPts val="0"/>
              </a:spcBef>
              <a:buSzPct val="100000"/>
              <a:defRPr sz="2400"/>
            </a:lvl3pPr>
            <a:lvl4pPr lvl="3" rtl="0">
              <a:spcBef>
                <a:spcPts val="0"/>
              </a:spcBef>
              <a:buSzPct val="100000"/>
              <a:defRPr sz="2400"/>
            </a:lvl4pPr>
            <a:lvl5pPr lvl="4" rtl="0">
              <a:spcBef>
                <a:spcPts val="0"/>
              </a:spcBef>
              <a:buSzPct val="100000"/>
              <a:defRPr sz="2400"/>
            </a:lvl5pPr>
            <a:lvl6pPr lvl="5" rtl="0">
              <a:spcBef>
                <a:spcPts val="0"/>
              </a:spcBef>
              <a:buSzPct val="100000"/>
              <a:defRPr sz="2400"/>
            </a:lvl6pPr>
            <a:lvl7pPr lvl="6" rtl="0">
              <a:spcBef>
                <a:spcPts val="0"/>
              </a:spcBef>
              <a:buSzPct val="100000"/>
              <a:defRPr sz="2400"/>
            </a:lvl7pPr>
            <a:lvl8pPr lvl="7" rtl="0">
              <a:spcBef>
                <a:spcPts val="0"/>
              </a:spcBef>
              <a:buSzPct val="100000"/>
              <a:defRPr sz="2400"/>
            </a:lvl8pPr>
            <a:lvl9pPr lvl="8" rtl="0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42" name="Shape 42"/>
          <p:cNvSpPr txBox="1"/>
          <p:nvPr>
            <p:ph idx="1" type="body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SzPct val="100000"/>
              <a:defRPr sz="12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in point">
    <p:bg>
      <p:bgPr>
        <a:solidFill>
          <a:srgbClr val="353535"/>
        </a:solid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Shape 45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" name="Shape 46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ection title and description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50" name="Shape 50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" name="Shape 51"/>
          <p:cNvSpPr txBox="1"/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rtl="0" algn="ctr">
              <a:spcBef>
                <a:spcPts val="0"/>
              </a:spcBef>
              <a:buClr>
                <a:schemeClr val="dk1"/>
              </a:buClr>
              <a:buSzPct val="100000"/>
              <a:defRPr sz="36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buClr>
                <a:schemeClr val="dk1"/>
              </a:buClr>
              <a:buSzPct val="100000"/>
              <a:defRPr sz="36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buClr>
                <a:schemeClr val="dk1"/>
              </a:buClr>
              <a:buSzPct val="100000"/>
              <a:defRPr sz="36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buClr>
                <a:schemeClr val="dk1"/>
              </a:buClr>
              <a:buSzPct val="100000"/>
              <a:defRPr sz="36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buClr>
                <a:schemeClr val="dk1"/>
              </a:buClr>
              <a:buSzPct val="100000"/>
              <a:defRPr sz="36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buClr>
                <a:schemeClr val="dk1"/>
              </a:buClr>
              <a:buSzPct val="100000"/>
              <a:defRPr sz="36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buClr>
                <a:schemeClr val="dk1"/>
              </a:buClr>
              <a:buSzPct val="100000"/>
              <a:defRPr sz="36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buClr>
                <a:schemeClr val="dk1"/>
              </a:buClr>
              <a:buSzPct val="100000"/>
              <a:defRPr sz="36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buClr>
                <a:schemeClr val="dk1"/>
              </a:buClr>
              <a:buSzPct val="100000"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Shape 52"/>
          <p:cNvSpPr txBox="1"/>
          <p:nvPr>
            <p:ph idx="1" type="subTitle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53" name="Shape 5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4" name="Shape 5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Shape 56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" name="Shape 57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" name="Shape 58"/>
          <p:cNvSpPr txBox="1"/>
          <p:nvPr>
            <p:ph idx="1" type="body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59" name="Shape 5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wiss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7.png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Relationship Id="rId4" Type="http://schemas.openxmlformats.org/officeDocument/2006/relationships/hyperlink" Target="https://medium.com/towards-data-science/can-neural-networks-really-learn-any-function-65e106617fc6" TargetMode="External"/><Relationship Id="rId5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8.png"/><Relationship Id="rId4" Type="http://schemas.openxmlformats.org/officeDocument/2006/relationships/image" Target="../media/image10.png"/><Relationship Id="rId5" Type="http://schemas.openxmlformats.org/officeDocument/2006/relationships/image" Target="../media/image1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17.png"/><Relationship Id="rId5" Type="http://schemas.openxmlformats.org/officeDocument/2006/relationships/image" Target="../media/image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5.png"/><Relationship Id="rId4" Type="http://schemas.openxmlformats.org/officeDocument/2006/relationships/image" Target="../media/image2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2.png"/><Relationship Id="rId4" Type="http://schemas.openxmlformats.org/officeDocument/2006/relationships/hyperlink" Target="http://cv-tricks.com/wp-content/uploads/2017/03/xalexnet_small-1.png.pagespeed.ic.q5Lnn1-u6h.png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17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3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9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2.png"/><Relationship Id="rId4" Type="http://schemas.openxmlformats.org/officeDocument/2006/relationships/image" Target="../media/image34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6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.png"/><Relationship Id="rId4" Type="http://schemas.openxmlformats.org/officeDocument/2006/relationships/image" Target="../media/image17.png"/><Relationship Id="rId5" Type="http://schemas.openxmlformats.org/officeDocument/2006/relationships/hyperlink" Target="mailto:davidgrossman@miami.edu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10.png"/><Relationship Id="rId5" Type="http://schemas.openxmlformats.org/officeDocument/2006/relationships/image" Target="../media/image1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1.png"/><Relationship Id="rId4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Deeeeep Learning</a:t>
            </a:r>
          </a:p>
        </p:txBody>
      </p:sp>
      <p:sp>
        <p:nvSpPr>
          <p:cNvPr id="73" name="Shape 73"/>
          <p:cNvSpPr txBox="1"/>
          <p:nvPr>
            <p:ph idx="1" type="subTitle"/>
          </p:nvPr>
        </p:nvSpPr>
        <p:spPr>
          <a:xfrm>
            <a:off x="2371725" y="3544800"/>
            <a:ext cx="6331500" cy="15987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lnSpc>
                <a:spcPct val="150000"/>
              </a:lnSpc>
              <a:spcBef>
                <a:spcPts val="0"/>
              </a:spcBef>
              <a:buNone/>
            </a:pPr>
            <a:r>
              <a:rPr lang="en" sz="2400"/>
              <a:t>From yours truly: David Grossman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400"/>
              <a:t>With help from Deep Learning powerpoints everywhere.</a:t>
            </a:r>
          </a:p>
        </p:txBody>
      </p:sp>
      <p:pic>
        <p:nvPicPr>
          <p:cNvPr id="74" name="Shape 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31425" y="3238448"/>
            <a:ext cx="1448650" cy="124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Shape 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69825" y="1759263"/>
            <a:ext cx="3810000" cy="2105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 txBox="1"/>
          <p:nvPr>
            <p:ph idx="4294967295" type="title"/>
          </p:nvPr>
        </p:nvSpPr>
        <p:spPr>
          <a:xfrm>
            <a:off x="535775" y="407350"/>
            <a:ext cx="6082200" cy="768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>
                <a:solidFill>
                  <a:schemeClr val="dk1"/>
                </a:solidFill>
              </a:rPr>
              <a:t>A simple neural network</a:t>
            </a:r>
          </a:p>
        </p:txBody>
      </p:sp>
      <p:pic>
        <p:nvPicPr>
          <p:cNvPr id="151" name="Shape 1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5775" y="1233450"/>
            <a:ext cx="5102245" cy="3663350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Shape 152"/>
          <p:cNvSpPr txBox="1"/>
          <p:nvPr>
            <p:ph idx="4294967295" type="title"/>
          </p:nvPr>
        </p:nvSpPr>
        <p:spPr>
          <a:xfrm>
            <a:off x="5666450" y="4794300"/>
            <a:ext cx="3527400" cy="3849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1. Neural Networks and Deep Learning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Shape 1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" y="1447800"/>
            <a:ext cx="8839200" cy="3385414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Shape 158"/>
          <p:cNvSpPr txBox="1"/>
          <p:nvPr>
            <p:ph idx="4294967295" type="title"/>
          </p:nvPr>
        </p:nvSpPr>
        <p:spPr>
          <a:xfrm>
            <a:off x="535775" y="407350"/>
            <a:ext cx="6082200" cy="768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>
                <a:solidFill>
                  <a:schemeClr val="dk1"/>
                </a:solidFill>
              </a:rPr>
              <a:t>A Deep Neural Network</a:t>
            </a:r>
          </a:p>
        </p:txBody>
      </p:sp>
      <p:sp>
        <p:nvSpPr>
          <p:cNvPr id="159" name="Shape 159"/>
          <p:cNvSpPr txBox="1"/>
          <p:nvPr>
            <p:ph idx="4294967295" type="title"/>
          </p:nvPr>
        </p:nvSpPr>
        <p:spPr>
          <a:xfrm>
            <a:off x="5666450" y="4794300"/>
            <a:ext cx="3527400" cy="3849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1. Neural Networks and Deep Learning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 txBox="1"/>
          <p:nvPr>
            <p:ph idx="4294967295" type="title"/>
          </p:nvPr>
        </p:nvSpPr>
        <p:spPr>
          <a:xfrm>
            <a:off x="535775" y="407350"/>
            <a:ext cx="7642500" cy="13695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>
                <a:solidFill>
                  <a:schemeClr val="dk1"/>
                </a:solidFill>
              </a:rPr>
              <a:t>Why go deep?</a:t>
            </a:r>
          </a:p>
          <a:p>
            <a:pPr lv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Theoretically: Universal function approximator</a:t>
            </a:r>
          </a:p>
        </p:txBody>
      </p:sp>
      <p:sp>
        <p:nvSpPr>
          <p:cNvPr id="165" name="Shape 165"/>
          <p:cNvSpPr txBox="1"/>
          <p:nvPr>
            <p:ph idx="4294967295" type="title"/>
          </p:nvPr>
        </p:nvSpPr>
        <p:spPr>
          <a:xfrm>
            <a:off x="5666450" y="4794300"/>
            <a:ext cx="3527400" cy="3849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1. Neural Networks and Deep Learning</a:t>
            </a:r>
          </a:p>
        </p:txBody>
      </p:sp>
      <p:pic>
        <p:nvPicPr>
          <p:cNvPr id="166" name="Shape 1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525" y="1860625"/>
            <a:ext cx="6351900" cy="2897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Shape 167"/>
          <p:cNvSpPr txBox="1"/>
          <p:nvPr/>
        </p:nvSpPr>
        <p:spPr>
          <a:xfrm>
            <a:off x="383375" y="4709475"/>
            <a:ext cx="50106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medium.com/towards-data-science</a:t>
            </a:r>
          </a:p>
        </p:txBody>
      </p:sp>
      <p:pic>
        <p:nvPicPr>
          <p:cNvPr id="168" name="Shape 1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13124" y="1664172"/>
            <a:ext cx="1217101" cy="38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 txBox="1"/>
          <p:nvPr>
            <p:ph idx="4294967295" type="title"/>
          </p:nvPr>
        </p:nvSpPr>
        <p:spPr>
          <a:xfrm>
            <a:off x="535775" y="407350"/>
            <a:ext cx="7642500" cy="13695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>
                <a:solidFill>
                  <a:schemeClr val="dk1"/>
                </a:solidFill>
              </a:rPr>
              <a:t>Why go deep?</a:t>
            </a:r>
          </a:p>
          <a:p>
            <a:pPr lv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Conceptually</a:t>
            </a:r>
            <a:r>
              <a:rPr lang="en" sz="2400">
                <a:solidFill>
                  <a:schemeClr val="dk1"/>
                </a:solidFill>
              </a:rPr>
              <a:t>: Learning new features</a:t>
            </a:r>
          </a:p>
        </p:txBody>
      </p:sp>
      <p:sp>
        <p:nvSpPr>
          <p:cNvPr id="174" name="Shape 174"/>
          <p:cNvSpPr txBox="1"/>
          <p:nvPr>
            <p:ph idx="4294967295" type="title"/>
          </p:nvPr>
        </p:nvSpPr>
        <p:spPr>
          <a:xfrm>
            <a:off x="5666450" y="4794300"/>
            <a:ext cx="3527400" cy="3849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1. Neural Networks and Deep Learning</a:t>
            </a:r>
          </a:p>
        </p:txBody>
      </p:sp>
      <p:pic>
        <p:nvPicPr>
          <p:cNvPr id="175" name="Shape 1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6350" y="1776850"/>
            <a:ext cx="5500227" cy="3090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 txBox="1"/>
          <p:nvPr>
            <p:ph type="title"/>
          </p:nvPr>
        </p:nvSpPr>
        <p:spPr>
          <a:xfrm>
            <a:off x="283100" y="102550"/>
            <a:ext cx="5983500" cy="38355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/>
              <a:t>Training a deep </a:t>
            </a:r>
            <a:r>
              <a:rPr lang="en">
                <a:solidFill>
                  <a:schemeClr val="accent5"/>
                </a:solidFill>
              </a:rPr>
              <a:t>neural network and </a:t>
            </a:r>
            <a:r>
              <a:rPr lang="en"/>
              <a:t>hyperp-</a:t>
            </a:r>
          </a:p>
          <a:p>
            <a:pPr lvl="0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/>
              <a:t>arameters</a:t>
            </a:r>
            <a:r>
              <a:rPr lang="en"/>
              <a:t>.</a:t>
            </a:r>
          </a:p>
        </p:txBody>
      </p:sp>
      <p:sp>
        <p:nvSpPr>
          <p:cNvPr id="181" name="Shape 181"/>
          <p:cNvSpPr txBox="1"/>
          <p:nvPr>
            <p:ph type="title"/>
          </p:nvPr>
        </p:nvSpPr>
        <p:spPr>
          <a:xfrm>
            <a:off x="4809200" y="4794300"/>
            <a:ext cx="4384500" cy="3849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2</a:t>
            </a:r>
            <a:r>
              <a:rPr lang="en" sz="1400">
                <a:solidFill>
                  <a:schemeClr val="dk1"/>
                </a:solidFill>
              </a:rPr>
              <a:t>. Training neural networks and hyperparameters</a:t>
            </a:r>
          </a:p>
        </p:txBody>
      </p:sp>
      <p:pic>
        <p:nvPicPr>
          <p:cNvPr id="182" name="Shape 1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86325" y="1563650"/>
            <a:ext cx="4191925" cy="319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 txBox="1"/>
          <p:nvPr>
            <p:ph idx="4294967295" type="title"/>
          </p:nvPr>
        </p:nvSpPr>
        <p:spPr>
          <a:xfrm>
            <a:off x="535775" y="407350"/>
            <a:ext cx="7642500" cy="13695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>
                <a:solidFill>
                  <a:schemeClr val="dk1"/>
                </a:solidFill>
              </a:rPr>
              <a:t>Cost Function</a:t>
            </a:r>
          </a:p>
        </p:txBody>
      </p:sp>
      <p:sp>
        <p:nvSpPr>
          <p:cNvPr id="188" name="Shape 188"/>
          <p:cNvSpPr txBox="1"/>
          <p:nvPr>
            <p:ph idx="4294967295" type="title"/>
          </p:nvPr>
        </p:nvSpPr>
        <p:spPr>
          <a:xfrm>
            <a:off x="4809200" y="4794300"/>
            <a:ext cx="4384500" cy="3849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2. Training neural networks and hyperparameters</a:t>
            </a:r>
          </a:p>
        </p:txBody>
      </p:sp>
      <p:pic>
        <p:nvPicPr>
          <p:cNvPr id="189" name="Shape 1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5775" y="1215425"/>
            <a:ext cx="5636450" cy="334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 txBox="1"/>
          <p:nvPr>
            <p:ph idx="4294967295" type="title"/>
          </p:nvPr>
        </p:nvSpPr>
        <p:spPr>
          <a:xfrm>
            <a:off x="535775" y="407350"/>
            <a:ext cx="7642500" cy="13695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>
                <a:solidFill>
                  <a:schemeClr val="dk1"/>
                </a:solidFill>
              </a:rPr>
              <a:t>Backpropagation</a:t>
            </a:r>
          </a:p>
        </p:txBody>
      </p:sp>
      <p:sp>
        <p:nvSpPr>
          <p:cNvPr id="195" name="Shape 195"/>
          <p:cNvSpPr txBox="1"/>
          <p:nvPr>
            <p:ph idx="4294967295" type="title"/>
          </p:nvPr>
        </p:nvSpPr>
        <p:spPr>
          <a:xfrm>
            <a:off x="4809200" y="4794300"/>
            <a:ext cx="4384500" cy="3849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2. Training neural networks and hyperparameters</a:t>
            </a:r>
          </a:p>
        </p:txBody>
      </p:sp>
      <p:pic>
        <p:nvPicPr>
          <p:cNvPr id="196" name="Shape 1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4800" y="1380600"/>
            <a:ext cx="5948884" cy="34136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7" name="Shape 197"/>
          <p:cNvGrpSpPr/>
          <p:nvPr/>
        </p:nvGrpSpPr>
        <p:grpSpPr>
          <a:xfrm>
            <a:off x="6306795" y="1692180"/>
            <a:ext cx="2658442" cy="3155868"/>
            <a:chOff x="6803275" y="395363"/>
            <a:chExt cx="2212050" cy="2537076"/>
          </a:xfrm>
        </p:grpSpPr>
        <p:pic>
          <p:nvPicPr>
            <p:cNvPr id="198" name="Shape 19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ece of duct tape sticking a note to the slide" id="199" name="Shape 199"/>
            <p:cNvPicPr preferRelativeResize="0"/>
            <p:nvPr/>
          </p:nvPicPr>
          <p:blipFill rotWithShape="1">
            <a:blip r:embed="rId5">
              <a:alphaModFix/>
            </a:blip>
            <a:srcRect b="10011" l="9244" r="2118" t="5926"/>
            <a:stretch/>
          </p:blipFill>
          <p:spPr>
            <a:xfrm rot="154826">
              <a:off x="749747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0" name="Shape 200"/>
            <p:cNvSpPr txBox="1"/>
            <p:nvPr/>
          </p:nvSpPr>
          <p:spPr>
            <a:xfrm>
              <a:off x="6944800" y="6842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spcAft>
                  <a:spcPts val="800"/>
                </a:spcAft>
                <a:buNone/>
              </a:pPr>
              <a:r>
                <a:t/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lvl="0" rtl="0">
                <a:spcBef>
                  <a:spcPts val="0"/>
                </a:spcBef>
                <a:spcAft>
                  <a:spcPts val="800"/>
                </a:spcAft>
                <a:buNone/>
              </a:pPr>
              <a:r>
                <a:rPr b="1" lang="en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Tip</a:t>
              </a:r>
            </a:p>
            <a:p>
              <a:pPr lvl="0" rtl="0">
                <a:spcBef>
                  <a:spcPts val="0"/>
                </a:spcBef>
                <a:spcAft>
                  <a:spcPts val="800"/>
                </a:spcAft>
                <a:buNone/>
              </a:pPr>
              <a:r>
                <a:rPr b="1" lang="en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The regularizer term is present to reduce bias. </a:t>
              </a:r>
            </a:p>
            <a:p>
              <a:pPr lvl="0" rtl="0">
                <a:spcBef>
                  <a:spcPts val="0"/>
                </a:spcBef>
                <a:spcAft>
                  <a:spcPts val="800"/>
                </a:spcAft>
                <a:buNone/>
              </a:pPr>
              <a:r>
                <a:rPr b="1" lang="en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Think about it as not </a:t>
              </a:r>
              <a:r>
                <a:rPr b="1" lang="en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over depending</a:t>
              </a:r>
              <a:r>
                <a:rPr b="1" lang="en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 on a certain feature by making it costly to weight it heavily.</a:t>
              </a:r>
            </a:p>
            <a:p>
              <a:pPr lvl="0" rtl="0">
                <a:spcBef>
                  <a:spcPts val="0"/>
                </a:spcBef>
                <a:spcAft>
                  <a:spcPts val="800"/>
                </a:spcAft>
                <a:buNone/>
              </a:pPr>
              <a:r>
                <a:t/>
              </a:r>
              <a:endParaRPr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 txBox="1"/>
          <p:nvPr>
            <p:ph idx="4294967295" type="title"/>
          </p:nvPr>
        </p:nvSpPr>
        <p:spPr>
          <a:xfrm>
            <a:off x="535775" y="331150"/>
            <a:ext cx="7642500" cy="13695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>
                <a:solidFill>
                  <a:schemeClr val="dk1"/>
                </a:solidFill>
              </a:rPr>
              <a:t>Backpropagation intuition</a:t>
            </a:r>
          </a:p>
        </p:txBody>
      </p:sp>
      <p:sp>
        <p:nvSpPr>
          <p:cNvPr id="206" name="Shape 206"/>
          <p:cNvSpPr txBox="1"/>
          <p:nvPr>
            <p:ph idx="4294967295" type="title"/>
          </p:nvPr>
        </p:nvSpPr>
        <p:spPr>
          <a:xfrm>
            <a:off x="4809200" y="4794300"/>
            <a:ext cx="4384500" cy="3849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2. Training neural networks and hyperparameters</a:t>
            </a:r>
          </a:p>
        </p:txBody>
      </p:sp>
      <p:sp>
        <p:nvSpPr>
          <p:cNvPr id="207" name="Shape 207"/>
          <p:cNvSpPr txBox="1"/>
          <p:nvPr/>
        </p:nvSpPr>
        <p:spPr>
          <a:xfrm>
            <a:off x="533425" y="924300"/>
            <a:ext cx="8238300" cy="13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228600" lvl="0" marL="457200" rtl="0">
              <a:lnSpc>
                <a:spcPct val="115000"/>
              </a:lnSpc>
              <a:spcBef>
                <a:spcPts val="0"/>
              </a:spcBef>
              <a:buChar char="●"/>
            </a:pPr>
            <a:r>
              <a:rPr lang="en"/>
              <a:t>Each hidden node j is “responsible” for some fraction of the error </a:t>
            </a:r>
            <a:r>
              <a:rPr b="1" lang="en"/>
              <a:t>δ</a:t>
            </a:r>
            <a:r>
              <a:rPr b="1" baseline="-25000" lang="en"/>
              <a:t>j</a:t>
            </a:r>
            <a:r>
              <a:rPr b="1" lang="en"/>
              <a:t>(l)</a:t>
            </a:r>
            <a:r>
              <a:rPr lang="en"/>
              <a:t> in each of the output nodes to which it connects</a:t>
            </a: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  <a:buFont typeface="Times New Roman"/>
              <a:buChar char="●"/>
            </a:pPr>
            <a:r>
              <a:rPr b="1" lang="en"/>
              <a:t>δ</a:t>
            </a:r>
            <a:r>
              <a:rPr b="1" baseline="-25000" lang="en"/>
              <a:t>j</a:t>
            </a:r>
            <a:r>
              <a:rPr b="1" lang="en"/>
              <a:t>(l)</a:t>
            </a:r>
            <a:r>
              <a:rPr lang="en"/>
              <a:t> is divided according to the strength of the connection between hidden node and the output node</a:t>
            </a:r>
          </a:p>
          <a:p>
            <a:pPr indent="-228600" lvl="0" marL="457200">
              <a:lnSpc>
                <a:spcPct val="115000"/>
              </a:lnSpc>
              <a:spcBef>
                <a:spcPts val="0"/>
              </a:spcBef>
              <a:buChar char="●"/>
            </a:pPr>
            <a:r>
              <a:rPr lang="en"/>
              <a:t>Then, the “blame” is propagated back to provide the error values for the hidden layer</a:t>
            </a:r>
          </a:p>
          <a:p>
            <a:pPr lv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08" name="Shape 2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5075" y="2359725"/>
            <a:ext cx="5599526" cy="2434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 txBox="1"/>
          <p:nvPr>
            <p:ph idx="4294967295" type="title"/>
          </p:nvPr>
        </p:nvSpPr>
        <p:spPr>
          <a:xfrm>
            <a:off x="535775" y="407350"/>
            <a:ext cx="7642500" cy="13695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>
                <a:solidFill>
                  <a:schemeClr val="dk1"/>
                </a:solidFill>
              </a:rPr>
              <a:t>Backpropagation</a:t>
            </a:r>
          </a:p>
        </p:txBody>
      </p:sp>
      <p:sp>
        <p:nvSpPr>
          <p:cNvPr id="214" name="Shape 214"/>
          <p:cNvSpPr txBox="1"/>
          <p:nvPr>
            <p:ph idx="4294967295" type="title"/>
          </p:nvPr>
        </p:nvSpPr>
        <p:spPr>
          <a:xfrm>
            <a:off x="4809200" y="4794300"/>
            <a:ext cx="4384500" cy="3849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2. Training neural networks and hyperparameters</a:t>
            </a:r>
          </a:p>
        </p:txBody>
      </p:sp>
      <p:sp>
        <p:nvSpPr>
          <p:cNvPr id="215" name="Shape 215"/>
          <p:cNvSpPr txBox="1"/>
          <p:nvPr/>
        </p:nvSpPr>
        <p:spPr>
          <a:xfrm>
            <a:off x="582950" y="1125275"/>
            <a:ext cx="8349600" cy="12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2"/>
              </a:buClr>
              <a:buSzPct val="45833"/>
              <a:buFont typeface="Arial"/>
              <a:buNone/>
            </a:pPr>
            <a:r>
              <a:rPr b="1" lang="en" sz="2400">
                <a:latin typeface="Raleway"/>
                <a:ea typeface="Raleway"/>
                <a:cs typeface="Raleway"/>
                <a:sym typeface="Raleway"/>
              </a:rPr>
              <a:t>“Backprop is the cockroach of machine learning. It’s ugly, and annoying, but you just can’t get rid of it.” 		-Geoff Hinton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24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 txBox="1"/>
          <p:nvPr>
            <p:ph idx="4294967295" type="title"/>
          </p:nvPr>
        </p:nvSpPr>
        <p:spPr>
          <a:xfrm>
            <a:off x="535775" y="407350"/>
            <a:ext cx="7642500" cy="13695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>
                <a:solidFill>
                  <a:schemeClr val="dk1"/>
                </a:solidFill>
              </a:rPr>
              <a:t>Gradient Descent</a:t>
            </a:r>
          </a:p>
        </p:txBody>
      </p:sp>
      <p:sp>
        <p:nvSpPr>
          <p:cNvPr id="221" name="Shape 221"/>
          <p:cNvSpPr txBox="1"/>
          <p:nvPr>
            <p:ph idx="4294967295" type="title"/>
          </p:nvPr>
        </p:nvSpPr>
        <p:spPr>
          <a:xfrm>
            <a:off x="4809200" y="4794300"/>
            <a:ext cx="4384500" cy="3849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2. Training neural networks and hyperparameters</a:t>
            </a:r>
          </a:p>
        </p:txBody>
      </p:sp>
      <p:pic>
        <p:nvPicPr>
          <p:cNvPr id="222" name="Shape 2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5775" y="1354875"/>
            <a:ext cx="6326425" cy="329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Shape 80"/>
          <p:cNvGrpSpPr/>
          <p:nvPr/>
        </p:nvGrpSpPr>
        <p:grpSpPr>
          <a:xfrm>
            <a:off x="6933788" y="2464029"/>
            <a:ext cx="2212050" cy="2537076"/>
            <a:chOff x="6803275" y="395363"/>
            <a:chExt cx="2212050" cy="2537076"/>
          </a:xfrm>
        </p:grpSpPr>
        <p:pic>
          <p:nvPicPr>
            <p:cNvPr id="81" name="Shape 8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ece of duct tape sticking a note to the slide" id="82" name="Shape 82"/>
            <p:cNvPicPr preferRelativeResize="0"/>
            <p:nvPr/>
          </p:nvPicPr>
          <p:blipFill rotWithShape="1">
            <a:blip r:embed="rId4">
              <a:alphaModFix/>
            </a:blip>
            <a:srcRect b="10011" l="9244" r="2118" t="5926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3" name="Shape 83"/>
            <p:cNvSpPr txBox="1"/>
            <p:nvPr/>
          </p:nvSpPr>
          <p:spPr>
            <a:xfrm>
              <a:off x="6944800" y="6842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spcAft>
                  <a:spcPts val="800"/>
                </a:spcAft>
                <a:buClr>
                  <a:schemeClr val="dk2"/>
                </a:buClr>
                <a:buFont typeface="Arial"/>
                <a:buNone/>
              </a:pPr>
              <a:r>
                <a:rPr b="1" lang="en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Tip</a:t>
              </a:r>
            </a:p>
            <a:p>
              <a:pPr lvl="0" rtl="0">
                <a:spcBef>
                  <a:spcPts val="0"/>
                </a:spcBef>
                <a:spcAft>
                  <a:spcPts val="80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Don’t get overwhelmed</a:t>
              </a:r>
            </a:p>
          </p:txBody>
        </p:sp>
      </p:grpSp>
      <p:pic>
        <p:nvPicPr>
          <p:cNvPr id="84" name="Shape 8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1049" y="715525"/>
            <a:ext cx="6071749" cy="387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 txBox="1"/>
          <p:nvPr>
            <p:ph idx="4294967295" type="title"/>
          </p:nvPr>
        </p:nvSpPr>
        <p:spPr>
          <a:xfrm>
            <a:off x="535775" y="407350"/>
            <a:ext cx="8456700" cy="13695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>
                <a:solidFill>
                  <a:schemeClr val="dk1"/>
                </a:solidFill>
              </a:rPr>
              <a:t>Gradient Descent and Learning Rates</a:t>
            </a:r>
          </a:p>
        </p:txBody>
      </p:sp>
      <p:sp>
        <p:nvSpPr>
          <p:cNvPr id="228" name="Shape 228"/>
          <p:cNvSpPr txBox="1"/>
          <p:nvPr>
            <p:ph idx="4294967295" type="title"/>
          </p:nvPr>
        </p:nvSpPr>
        <p:spPr>
          <a:xfrm>
            <a:off x="4809200" y="4794300"/>
            <a:ext cx="4384500" cy="3849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2. Training neural networks and hyperparameters</a:t>
            </a:r>
          </a:p>
        </p:txBody>
      </p:sp>
      <p:pic>
        <p:nvPicPr>
          <p:cNvPr id="229" name="Shape 2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5775" y="1200600"/>
            <a:ext cx="4078204" cy="3061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Shape 2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56750" y="2292613"/>
            <a:ext cx="3198600" cy="877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 txBox="1"/>
          <p:nvPr>
            <p:ph idx="4294967295" type="title"/>
          </p:nvPr>
        </p:nvSpPr>
        <p:spPr>
          <a:xfrm>
            <a:off x="535775" y="407350"/>
            <a:ext cx="7642500" cy="13695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>
                <a:solidFill>
                  <a:schemeClr val="dk1"/>
                </a:solidFill>
              </a:rPr>
              <a:t>Training a Neural Network</a:t>
            </a:r>
          </a:p>
        </p:txBody>
      </p:sp>
      <p:sp>
        <p:nvSpPr>
          <p:cNvPr id="236" name="Shape 236"/>
          <p:cNvSpPr txBox="1"/>
          <p:nvPr>
            <p:ph idx="4294967295" type="title"/>
          </p:nvPr>
        </p:nvSpPr>
        <p:spPr>
          <a:xfrm>
            <a:off x="4809200" y="4794300"/>
            <a:ext cx="4384500" cy="3849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2. Training neural networks and hyperparameters</a:t>
            </a:r>
          </a:p>
        </p:txBody>
      </p:sp>
      <p:sp>
        <p:nvSpPr>
          <p:cNvPr id="237" name="Shape 237"/>
          <p:cNvSpPr txBox="1"/>
          <p:nvPr/>
        </p:nvSpPr>
        <p:spPr>
          <a:xfrm>
            <a:off x="582950" y="1277675"/>
            <a:ext cx="8349600" cy="30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SzPct val="100000"/>
              <a:buFont typeface="Raleway"/>
              <a:buAutoNum type="arabicPeriod"/>
            </a:pPr>
            <a:r>
              <a:rPr b="1" lang="en" sz="1800">
                <a:latin typeface="Raleway"/>
                <a:ea typeface="Raleway"/>
                <a:cs typeface="Raleway"/>
                <a:sym typeface="Raleway"/>
              </a:rPr>
              <a:t>Randomly initialize weights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SzPct val="100000"/>
              <a:buFont typeface="Raleway"/>
              <a:buAutoNum type="arabicPeriod"/>
            </a:pPr>
            <a:r>
              <a:rPr b="1" lang="en" sz="1800">
                <a:latin typeface="Raleway"/>
                <a:ea typeface="Raleway"/>
                <a:cs typeface="Raleway"/>
                <a:sym typeface="Raleway"/>
              </a:rPr>
              <a:t>Implement forward propagation to get h</a:t>
            </a:r>
            <a:r>
              <a:rPr b="1" baseline="-25000" lang="en" sz="1800">
                <a:latin typeface="Raleway"/>
                <a:ea typeface="Raleway"/>
                <a:cs typeface="Raleway"/>
                <a:sym typeface="Raleway"/>
              </a:rPr>
              <a:t>Θ</a:t>
            </a:r>
            <a:r>
              <a:rPr b="1" lang="en" sz="1800">
                <a:latin typeface="Raleway"/>
                <a:ea typeface="Raleway"/>
                <a:cs typeface="Raleway"/>
                <a:sym typeface="Raleway"/>
              </a:rPr>
              <a:t>(x</a:t>
            </a:r>
            <a:r>
              <a:rPr b="1" baseline="-25000" lang="en" sz="1800">
                <a:latin typeface="Raleway"/>
                <a:ea typeface="Raleway"/>
                <a:cs typeface="Raleway"/>
                <a:sym typeface="Raleway"/>
              </a:rPr>
              <a:t>i</a:t>
            </a:r>
            <a:r>
              <a:rPr b="1" lang="en" sz="1800">
                <a:latin typeface="Raleway"/>
                <a:ea typeface="Raleway"/>
                <a:cs typeface="Raleway"/>
                <a:sym typeface="Raleway"/>
              </a:rPr>
              <a:t>) for any instance x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SzPct val="100000"/>
              <a:buFont typeface="Raleway"/>
              <a:buAutoNum type="arabicPeriod"/>
            </a:pPr>
            <a:r>
              <a:rPr b="1" lang="en" sz="1800">
                <a:latin typeface="Raleway"/>
                <a:ea typeface="Raleway"/>
                <a:cs typeface="Raleway"/>
                <a:sym typeface="Raleway"/>
              </a:rPr>
              <a:t>Implement code to compute cost function J(Θ)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SzPct val="100000"/>
              <a:buFont typeface="Raleway"/>
              <a:buAutoNum type="arabicPeriod"/>
            </a:pPr>
            <a:r>
              <a:rPr b="1" lang="en" sz="1800">
                <a:latin typeface="Raleway"/>
                <a:ea typeface="Raleway"/>
                <a:cs typeface="Raleway"/>
                <a:sym typeface="Raleway"/>
              </a:rPr>
              <a:t>Implement backprop to compute partial derivatives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SzPct val="100000"/>
              <a:buFont typeface="Raleway"/>
              <a:buAutoNum type="arabicPeriod"/>
            </a:pPr>
            <a:r>
              <a:rPr b="1" lang="en" sz="1800">
                <a:latin typeface="Raleway"/>
                <a:ea typeface="Raleway"/>
                <a:cs typeface="Raleway"/>
                <a:sym typeface="Raleway"/>
              </a:rPr>
              <a:t>Use gradient checking to compare computed using backpropagation vs. the numerical gradient estimate.</a:t>
            </a:r>
          </a:p>
          <a:p>
            <a:pPr indent="-342900" lvl="1" marL="914400" rtl="0">
              <a:lnSpc>
                <a:spcPct val="115000"/>
              </a:lnSpc>
              <a:spcBef>
                <a:spcPts val="0"/>
              </a:spcBef>
              <a:buSzPct val="100000"/>
              <a:buFont typeface="Raleway"/>
              <a:buAutoNum type="alphaLcPeriod"/>
            </a:pPr>
            <a:r>
              <a:rPr b="1" lang="en" sz="1800">
                <a:latin typeface="Raleway"/>
                <a:ea typeface="Raleway"/>
                <a:cs typeface="Raleway"/>
                <a:sym typeface="Raleway"/>
              </a:rPr>
              <a:t>Then, disable gradient checking code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SzPct val="100000"/>
              <a:buFont typeface="Raleway"/>
              <a:buAutoNum type="arabicPeriod"/>
            </a:pPr>
            <a:r>
              <a:rPr b="1" lang="en" sz="1800">
                <a:latin typeface="Raleway"/>
                <a:ea typeface="Raleway"/>
                <a:cs typeface="Raleway"/>
                <a:sym typeface="Raleway"/>
              </a:rPr>
              <a:t>Use gradient descent with backprop to fit the network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b="1" sz="18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 txBox="1"/>
          <p:nvPr>
            <p:ph idx="4294967295" type="title"/>
          </p:nvPr>
        </p:nvSpPr>
        <p:spPr>
          <a:xfrm>
            <a:off x="535775" y="407350"/>
            <a:ext cx="7642500" cy="13695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>
                <a:solidFill>
                  <a:schemeClr val="dk1"/>
                </a:solidFill>
              </a:rPr>
              <a:t>An ensembling trick: Dropout</a:t>
            </a:r>
          </a:p>
        </p:txBody>
      </p:sp>
      <p:sp>
        <p:nvSpPr>
          <p:cNvPr id="243" name="Shape 243"/>
          <p:cNvSpPr txBox="1"/>
          <p:nvPr>
            <p:ph idx="4294967295" type="title"/>
          </p:nvPr>
        </p:nvSpPr>
        <p:spPr>
          <a:xfrm>
            <a:off x="4809200" y="4794300"/>
            <a:ext cx="4384500" cy="3849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2. Training neural networks and hyperparameters</a:t>
            </a:r>
          </a:p>
        </p:txBody>
      </p:sp>
      <p:sp>
        <p:nvSpPr>
          <p:cNvPr id="244" name="Shape 244"/>
          <p:cNvSpPr txBox="1"/>
          <p:nvPr/>
        </p:nvSpPr>
        <p:spPr>
          <a:xfrm>
            <a:off x="582950" y="1277675"/>
            <a:ext cx="8349600" cy="30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b="1" sz="18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45" name="Shape 2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1325" y="1348049"/>
            <a:ext cx="8467899" cy="313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 txBox="1"/>
          <p:nvPr>
            <p:ph type="title"/>
          </p:nvPr>
        </p:nvSpPr>
        <p:spPr>
          <a:xfrm>
            <a:off x="206900" y="102550"/>
            <a:ext cx="5837700" cy="38355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/>
              <a:t>Convolutional </a:t>
            </a:r>
          </a:p>
          <a:p>
            <a:pPr lvl="0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>
                <a:solidFill>
                  <a:schemeClr val="accent5"/>
                </a:solidFill>
              </a:rPr>
              <a:t>Neural Networks.</a:t>
            </a:r>
          </a:p>
        </p:txBody>
      </p:sp>
      <p:sp>
        <p:nvSpPr>
          <p:cNvPr id="251" name="Shape 251"/>
          <p:cNvSpPr txBox="1"/>
          <p:nvPr>
            <p:ph type="title"/>
          </p:nvPr>
        </p:nvSpPr>
        <p:spPr>
          <a:xfrm>
            <a:off x="5666450" y="4794300"/>
            <a:ext cx="3527400" cy="3849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3</a:t>
            </a:r>
            <a:r>
              <a:rPr lang="en" sz="1400">
                <a:solidFill>
                  <a:schemeClr val="dk1"/>
                </a:solidFill>
              </a:rPr>
              <a:t>. Convolutional Neural Networks</a:t>
            </a:r>
          </a:p>
        </p:txBody>
      </p:sp>
      <p:pic>
        <p:nvPicPr>
          <p:cNvPr id="252" name="Shape 2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66195" y="1701250"/>
            <a:ext cx="5239675" cy="2946950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Shape 253"/>
          <p:cNvSpPr txBox="1"/>
          <p:nvPr>
            <p:ph type="title"/>
          </p:nvPr>
        </p:nvSpPr>
        <p:spPr>
          <a:xfrm>
            <a:off x="169575" y="4723800"/>
            <a:ext cx="3527400" cy="3849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 u="sng">
                <a:solidFill>
                  <a:schemeClr val="dk1"/>
                </a:solidFill>
                <a:hlinkClick r:id="rId4"/>
              </a:rPr>
              <a:t>Thank you Andrej Karpathy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 txBox="1"/>
          <p:nvPr>
            <p:ph idx="4294967295" type="title"/>
          </p:nvPr>
        </p:nvSpPr>
        <p:spPr>
          <a:xfrm>
            <a:off x="535775" y="407350"/>
            <a:ext cx="7642500" cy="13695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>
                <a:solidFill>
                  <a:schemeClr val="dk1"/>
                </a:solidFill>
              </a:rPr>
              <a:t>Motivation</a:t>
            </a:r>
          </a:p>
          <a:p>
            <a:pPr lvl="0" rt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</a:endParaRPr>
          </a:p>
        </p:txBody>
      </p:sp>
      <p:pic>
        <p:nvPicPr>
          <p:cNvPr id="259" name="Shape 2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1075" y="1294875"/>
            <a:ext cx="5839126" cy="3499425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Shape 260"/>
          <p:cNvSpPr txBox="1"/>
          <p:nvPr>
            <p:ph idx="4294967295" type="title"/>
          </p:nvPr>
        </p:nvSpPr>
        <p:spPr>
          <a:xfrm>
            <a:off x="6041500" y="4794300"/>
            <a:ext cx="3102600" cy="3849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3. Convolutional Neural Networks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 txBox="1"/>
          <p:nvPr>
            <p:ph idx="4294967295" type="title"/>
          </p:nvPr>
        </p:nvSpPr>
        <p:spPr>
          <a:xfrm>
            <a:off x="535775" y="407350"/>
            <a:ext cx="7642500" cy="13695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>
                <a:solidFill>
                  <a:schemeClr val="dk1"/>
                </a:solidFill>
              </a:rPr>
              <a:t>Convolution “Kernels”</a:t>
            </a:r>
          </a:p>
        </p:txBody>
      </p:sp>
      <p:sp>
        <p:nvSpPr>
          <p:cNvPr id="266" name="Shape 266"/>
          <p:cNvSpPr txBox="1"/>
          <p:nvPr>
            <p:ph idx="4294967295" type="title"/>
          </p:nvPr>
        </p:nvSpPr>
        <p:spPr>
          <a:xfrm>
            <a:off x="6041500" y="4794300"/>
            <a:ext cx="3102600" cy="3849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3. Convolutional Neural Networks</a:t>
            </a:r>
          </a:p>
        </p:txBody>
      </p:sp>
      <p:pic>
        <p:nvPicPr>
          <p:cNvPr id="267" name="Shape 2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5775" y="1312025"/>
            <a:ext cx="6768023" cy="3369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 txBox="1"/>
          <p:nvPr>
            <p:ph idx="4294967295" type="title"/>
          </p:nvPr>
        </p:nvSpPr>
        <p:spPr>
          <a:xfrm>
            <a:off x="535775" y="407350"/>
            <a:ext cx="7642500" cy="13695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>
                <a:solidFill>
                  <a:schemeClr val="dk1"/>
                </a:solidFill>
              </a:rPr>
              <a:t>Convolution “Kernels”</a:t>
            </a:r>
          </a:p>
        </p:txBody>
      </p:sp>
      <p:sp>
        <p:nvSpPr>
          <p:cNvPr id="273" name="Shape 273"/>
          <p:cNvSpPr txBox="1"/>
          <p:nvPr>
            <p:ph idx="4294967295" type="title"/>
          </p:nvPr>
        </p:nvSpPr>
        <p:spPr>
          <a:xfrm>
            <a:off x="6041500" y="4794300"/>
            <a:ext cx="3102600" cy="3849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3. Convolutional Neural Networks</a:t>
            </a:r>
          </a:p>
        </p:txBody>
      </p:sp>
      <p:pic>
        <p:nvPicPr>
          <p:cNvPr id="274" name="Shape 2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5775" y="1260600"/>
            <a:ext cx="7325374" cy="337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 txBox="1"/>
          <p:nvPr>
            <p:ph idx="4294967295" type="title"/>
          </p:nvPr>
        </p:nvSpPr>
        <p:spPr>
          <a:xfrm>
            <a:off x="535775" y="407350"/>
            <a:ext cx="7642500" cy="13695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>
                <a:solidFill>
                  <a:schemeClr val="dk1"/>
                </a:solidFill>
              </a:rPr>
              <a:t>Convolutional Kernels</a:t>
            </a:r>
          </a:p>
          <a:p>
            <a:pPr lv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Each Kernel represents some “feature”</a:t>
            </a:r>
          </a:p>
        </p:txBody>
      </p:sp>
      <p:sp>
        <p:nvSpPr>
          <p:cNvPr id="280" name="Shape 280"/>
          <p:cNvSpPr txBox="1"/>
          <p:nvPr>
            <p:ph idx="4294967295" type="title"/>
          </p:nvPr>
        </p:nvSpPr>
        <p:spPr>
          <a:xfrm>
            <a:off x="6041500" y="4794300"/>
            <a:ext cx="3102600" cy="3849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3. Convolutional Neural Networks</a:t>
            </a:r>
          </a:p>
        </p:txBody>
      </p:sp>
      <p:pic>
        <p:nvPicPr>
          <p:cNvPr id="281" name="Shape 2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5775" y="1617775"/>
            <a:ext cx="6776201" cy="319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 txBox="1"/>
          <p:nvPr>
            <p:ph idx="4294967295" type="title"/>
          </p:nvPr>
        </p:nvSpPr>
        <p:spPr>
          <a:xfrm>
            <a:off x="535775" y="407350"/>
            <a:ext cx="7642500" cy="13695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>
                <a:solidFill>
                  <a:schemeClr val="dk1"/>
                </a:solidFill>
              </a:rPr>
              <a:t>Convolutional Kernels</a:t>
            </a:r>
          </a:p>
          <a:p>
            <a:pPr lv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Each Kernel represents some “feature”</a:t>
            </a:r>
          </a:p>
        </p:txBody>
      </p:sp>
      <p:sp>
        <p:nvSpPr>
          <p:cNvPr id="287" name="Shape 287"/>
          <p:cNvSpPr txBox="1"/>
          <p:nvPr>
            <p:ph idx="4294967295" type="title"/>
          </p:nvPr>
        </p:nvSpPr>
        <p:spPr>
          <a:xfrm>
            <a:off x="6041500" y="4794300"/>
            <a:ext cx="3102600" cy="3849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3. Convolutional Neural Networks</a:t>
            </a:r>
          </a:p>
        </p:txBody>
      </p:sp>
      <p:pic>
        <p:nvPicPr>
          <p:cNvPr id="288" name="Shape 2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2075" y="1776850"/>
            <a:ext cx="5500227" cy="3090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hape 293"/>
          <p:cNvSpPr txBox="1"/>
          <p:nvPr>
            <p:ph idx="4294967295" type="title"/>
          </p:nvPr>
        </p:nvSpPr>
        <p:spPr>
          <a:xfrm>
            <a:off x="535775" y="407350"/>
            <a:ext cx="7642500" cy="13695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>
                <a:solidFill>
                  <a:schemeClr val="dk1"/>
                </a:solidFill>
              </a:rPr>
              <a:t>Convolutional Kernels</a:t>
            </a:r>
          </a:p>
          <a:p>
            <a:pPr lv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Each Kernel represents some “feature”</a:t>
            </a:r>
          </a:p>
        </p:txBody>
      </p:sp>
      <p:sp>
        <p:nvSpPr>
          <p:cNvPr id="294" name="Shape 294"/>
          <p:cNvSpPr txBox="1"/>
          <p:nvPr>
            <p:ph idx="4294967295" type="title"/>
          </p:nvPr>
        </p:nvSpPr>
        <p:spPr>
          <a:xfrm>
            <a:off x="6041500" y="4794300"/>
            <a:ext cx="3102600" cy="3849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3. Convolutional Neural Networks</a:t>
            </a:r>
          </a:p>
        </p:txBody>
      </p:sp>
      <p:pic>
        <p:nvPicPr>
          <p:cNvPr id="295" name="Shape 2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2075" y="1776850"/>
            <a:ext cx="5500227" cy="3090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Shape 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700" y="162737"/>
            <a:ext cx="4254600" cy="48180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ece of duct tape sticking a note to the slide" id="90" name="Shape 90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Shape 91"/>
          <p:cNvSpPr txBox="1"/>
          <p:nvPr/>
        </p:nvSpPr>
        <p:spPr>
          <a:xfrm>
            <a:off x="2855550" y="687397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1. Intro</a:t>
            </a:r>
          </a:p>
        </p:txBody>
      </p:sp>
      <p:sp>
        <p:nvSpPr>
          <p:cNvPr id="92" name="Shape 92"/>
          <p:cNvSpPr txBox="1"/>
          <p:nvPr>
            <p:ph idx="4294967295" type="body"/>
          </p:nvPr>
        </p:nvSpPr>
        <p:spPr>
          <a:xfrm>
            <a:off x="2703150" y="1377475"/>
            <a:ext cx="3668100" cy="33279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200">
                <a:latin typeface="Raleway"/>
                <a:ea typeface="Raleway"/>
                <a:cs typeface="Raleway"/>
                <a:sym typeface="Raleway"/>
              </a:rPr>
              <a:t>The main topics for today:</a:t>
            </a:r>
          </a:p>
          <a:p>
            <a:pPr indent="-304800" lvl="0" marL="457200" rtl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SzPct val="100000"/>
              <a:buFont typeface="Raleway"/>
              <a:buAutoNum type="arabicPeriod"/>
            </a:pPr>
            <a:r>
              <a:rPr b="1" lang="en" sz="1200">
                <a:latin typeface="Raleway"/>
                <a:ea typeface="Raleway"/>
                <a:cs typeface="Raleway"/>
                <a:sym typeface="Raleway"/>
              </a:rPr>
              <a:t>What is a Neural Network (NN) and Deep Learning?</a:t>
            </a:r>
          </a:p>
          <a:p>
            <a:pPr indent="-304800" lvl="0" marL="457200" rtl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SzPct val="100000"/>
              <a:buFont typeface="Raleway"/>
              <a:buAutoNum type="arabicPeriod"/>
            </a:pPr>
            <a:r>
              <a:rPr b="1" lang="en" sz="1200">
                <a:latin typeface="Raleway"/>
                <a:ea typeface="Raleway"/>
                <a:cs typeface="Raleway"/>
                <a:sym typeface="Raleway"/>
              </a:rPr>
              <a:t>How to train a neural network</a:t>
            </a:r>
          </a:p>
          <a:p>
            <a:pPr indent="-304800" lvl="0" marL="457200" rtl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SzPct val="100000"/>
              <a:buFont typeface="Raleway"/>
              <a:buAutoNum type="arabicPeriod"/>
            </a:pPr>
            <a:r>
              <a:rPr b="1" lang="en" sz="1200">
                <a:latin typeface="Raleway"/>
                <a:ea typeface="Raleway"/>
                <a:cs typeface="Raleway"/>
                <a:sym typeface="Raleway"/>
              </a:rPr>
              <a:t>Neural Networks in the real world: Convolutional Neural Networks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Shape 300"/>
          <p:cNvSpPr txBox="1"/>
          <p:nvPr>
            <p:ph idx="4294967295" type="title"/>
          </p:nvPr>
        </p:nvSpPr>
        <p:spPr>
          <a:xfrm>
            <a:off x="6041500" y="4794300"/>
            <a:ext cx="3102600" cy="3849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3. Convolutional Neural Networks</a:t>
            </a:r>
          </a:p>
        </p:txBody>
      </p:sp>
      <p:pic>
        <p:nvPicPr>
          <p:cNvPr id="301" name="Shape 3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4825" y="1218675"/>
            <a:ext cx="6021887" cy="3499424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Shape 302"/>
          <p:cNvSpPr txBox="1"/>
          <p:nvPr>
            <p:ph idx="4294967295" type="title"/>
          </p:nvPr>
        </p:nvSpPr>
        <p:spPr>
          <a:xfrm>
            <a:off x="535775" y="407350"/>
            <a:ext cx="7642500" cy="13695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>
                <a:solidFill>
                  <a:schemeClr val="dk1"/>
                </a:solidFill>
              </a:rPr>
              <a:t>Pooling Layers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 txBox="1"/>
          <p:nvPr>
            <p:ph idx="4294967295" type="title"/>
          </p:nvPr>
        </p:nvSpPr>
        <p:spPr>
          <a:xfrm>
            <a:off x="6041500" y="4794300"/>
            <a:ext cx="3102600" cy="3849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3. Convolutional Neural Networks</a:t>
            </a:r>
          </a:p>
        </p:txBody>
      </p:sp>
      <p:sp>
        <p:nvSpPr>
          <p:cNvPr id="308" name="Shape 308"/>
          <p:cNvSpPr txBox="1"/>
          <p:nvPr>
            <p:ph idx="4294967295" type="title"/>
          </p:nvPr>
        </p:nvSpPr>
        <p:spPr>
          <a:xfrm>
            <a:off x="535775" y="407350"/>
            <a:ext cx="7642500" cy="13695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>
                <a:solidFill>
                  <a:schemeClr val="dk1"/>
                </a:solidFill>
              </a:rPr>
              <a:t>Pooling Layers</a:t>
            </a:r>
          </a:p>
        </p:txBody>
      </p:sp>
      <p:pic>
        <p:nvPicPr>
          <p:cNvPr id="309" name="Shape 3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5775" y="1363475"/>
            <a:ext cx="7255000" cy="325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hape 314"/>
          <p:cNvSpPr txBox="1"/>
          <p:nvPr>
            <p:ph idx="4294967295" type="title"/>
          </p:nvPr>
        </p:nvSpPr>
        <p:spPr>
          <a:xfrm>
            <a:off x="6041500" y="4794300"/>
            <a:ext cx="3102600" cy="3849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3. Convolutional Neural Networks</a:t>
            </a:r>
          </a:p>
        </p:txBody>
      </p:sp>
      <p:sp>
        <p:nvSpPr>
          <p:cNvPr id="315" name="Shape 315"/>
          <p:cNvSpPr txBox="1"/>
          <p:nvPr>
            <p:ph idx="4294967295" type="title"/>
          </p:nvPr>
        </p:nvSpPr>
        <p:spPr>
          <a:xfrm>
            <a:off x="535775" y="407350"/>
            <a:ext cx="7642500" cy="13695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>
                <a:solidFill>
                  <a:schemeClr val="dk1"/>
                </a:solidFill>
              </a:rPr>
              <a:t>A “simple” Convolutional NN</a:t>
            </a:r>
          </a:p>
        </p:txBody>
      </p:sp>
      <p:pic>
        <p:nvPicPr>
          <p:cNvPr id="316" name="Shape 3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463" y="1389200"/>
            <a:ext cx="7083113" cy="334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Shape 321"/>
          <p:cNvSpPr txBox="1"/>
          <p:nvPr>
            <p:ph idx="4294967295" type="title"/>
          </p:nvPr>
        </p:nvSpPr>
        <p:spPr>
          <a:xfrm>
            <a:off x="6041500" y="4794300"/>
            <a:ext cx="3102600" cy="3849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3. Convolutional Neural Networks</a:t>
            </a:r>
          </a:p>
        </p:txBody>
      </p:sp>
      <p:sp>
        <p:nvSpPr>
          <p:cNvPr id="322" name="Shape 322"/>
          <p:cNvSpPr txBox="1"/>
          <p:nvPr>
            <p:ph idx="4294967295" type="title"/>
          </p:nvPr>
        </p:nvSpPr>
        <p:spPr>
          <a:xfrm>
            <a:off x="535775" y="407350"/>
            <a:ext cx="7642500" cy="13695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>
                <a:solidFill>
                  <a:schemeClr val="dk1"/>
                </a:solidFill>
              </a:rPr>
              <a:t>AlexNet</a:t>
            </a:r>
          </a:p>
        </p:txBody>
      </p:sp>
      <p:pic>
        <p:nvPicPr>
          <p:cNvPr id="323" name="Shape 3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2975" y="1704027"/>
            <a:ext cx="7678050" cy="236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Shape 328"/>
          <p:cNvSpPr txBox="1"/>
          <p:nvPr>
            <p:ph idx="4294967295" type="title"/>
          </p:nvPr>
        </p:nvSpPr>
        <p:spPr>
          <a:xfrm>
            <a:off x="6041500" y="4794300"/>
            <a:ext cx="3102600" cy="3849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3. Convolutional Neural Networks</a:t>
            </a:r>
          </a:p>
        </p:txBody>
      </p:sp>
      <p:sp>
        <p:nvSpPr>
          <p:cNvPr id="329" name="Shape 329"/>
          <p:cNvSpPr txBox="1"/>
          <p:nvPr>
            <p:ph idx="4294967295" type="title"/>
          </p:nvPr>
        </p:nvSpPr>
        <p:spPr>
          <a:xfrm>
            <a:off x="535775" y="407350"/>
            <a:ext cx="7642500" cy="13695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>
                <a:solidFill>
                  <a:schemeClr val="dk1"/>
                </a:solidFill>
              </a:rPr>
              <a:t>HyperParameters!!</a:t>
            </a:r>
          </a:p>
        </p:txBody>
      </p:sp>
      <p:sp>
        <p:nvSpPr>
          <p:cNvPr id="330" name="Shape 330"/>
          <p:cNvSpPr txBox="1"/>
          <p:nvPr/>
        </p:nvSpPr>
        <p:spPr>
          <a:xfrm>
            <a:off x="846800" y="1263375"/>
            <a:ext cx="4123500" cy="30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381000" lvl="0" marL="457200">
              <a:spcBef>
                <a:spcPts val="0"/>
              </a:spcBef>
              <a:buSzPct val="100000"/>
              <a:buFont typeface="Raleway"/>
              <a:buAutoNum type="arabicPeriod"/>
            </a:pPr>
            <a:r>
              <a:rPr b="1" lang="en" sz="2400">
                <a:latin typeface="Raleway"/>
                <a:ea typeface="Raleway"/>
                <a:cs typeface="Raleway"/>
                <a:sym typeface="Raleway"/>
              </a:rPr>
              <a:t>Stride</a:t>
            </a:r>
          </a:p>
          <a:p>
            <a:pPr indent="-381000" lvl="0" marL="457200">
              <a:spcBef>
                <a:spcPts val="0"/>
              </a:spcBef>
              <a:buSzPct val="100000"/>
              <a:buFont typeface="Raleway"/>
              <a:buAutoNum type="arabicPeriod"/>
            </a:pPr>
            <a:r>
              <a:rPr b="1" lang="en" sz="2400">
                <a:latin typeface="Raleway"/>
                <a:ea typeface="Raleway"/>
                <a:cs typeface="Raleway"/>
                <a:sym typeface="Raleway"/>
              </a:rPr>
              <a:t>Padding</a:t>
            </a:r>
          </a:p>
          <a:p>
            <a:pPr indent="-381000" lvl="0" marL="457200">
              <a:spcBef>
                <a:spcPts val="0"/>
              </a:spcBef>
              <a:buSzPct val="100000"/>
              <a:buFont typeface="Raleway"/>
              <a:buAutoNum type="arabicPeriod"/>
            </a:pPr>
            <a:r>
              <a:rPr b="1" lang="en" sz="2400">
                <a:latin typeface="Raleway"/>
                <a:ea typeface="Raleway"/>
                <a:cs typeface="Raleway"/>
                <a:sym typeface="Raleway"/>
              </a:rPr>
              <a:t>Kernel Size</a:t>
            </a:r>
          </a:p>
          <a:p>
            <a:pPr indent="-381000" lvl="0" marL="457200">
              <a:spcBef>
                <a:spcPts val="0"/>
              </a:spcBef>
              <a:buSzPct val="100000"/>
              <a:buFont typeface="Raleway"/>
              <a:buAutoNum type="arabicPeriod"/>
            </a:pPr>
            <a:r>
              <a:rPr b="1" lang="en" sz="2400">
                <a:latin typeface="Raleway"/>
                <a:ea typeface="Raleway"/>
                <a:cs typeface="Raleway"/>
                <a:sym typeface="Raleway"/>
              </a:rPr>
              <a:t>Pooling Kernel Size</a:t>
            </a:r>
          </a:p>
          <a:p>
            <a:pPr indent="-381000" lvl="0" marL="457200">
              <a:spcBef>
                <a:spcPts val="0"/>
              </a:spcBef>
              <a:buSzPct val="100000"/>
              <a:buFont typeface="Raleway"/>
              <a:buAutoNum type="arabicPeriod"/>
            </a:pPr>
            <a:r>
              <a:rPr b="1" lang="en" sz="2400">
                <a:latin typeface="Raleway"/>
                <a:ea typeface="Raleway"/>
                <a:cs typeface="Raleway"/>
                <a:sym typeface="Raleway"/>
              </a:rPr>
              <a:t>Max, average pooling</a:t>
            </a:r>
          </a:p>
          <a:p>
            <a:pPr indent="-381000" lvl="0" marL="457200">
              <a:spcBef>
                <a:spcPts val="0"/>
              </a:spcBef>
              <a:buSzPct val="100000"/>
              <a:buFont typeface="Raleway"/>
              <a:buAutoNum type="arabicPeriod"/>
            </a:pPr>
            <a:r>
              <a:rPr b="1" lang="en" sz="2400">
                <a:latin typeface="Raleway"/>
                <a:ea typeface="Raleway"/>
                <a:cs typeface="Raleway"/>
                <a:sym typeface="Raleway"/>
              </a:rPr>
              <a:t>Normalization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Shape 335"/>
          <p:cNvSpPr txBox="1"/>
          <p:nvPr>
            <p:ph idx="4294967295" type="title"/>
          </p:nvPr>
        </p:nvSpPr>
        <p:spPr>
          <a:xfrm>
            <a:off x="6041500" y="4794300"/>
            <a:ext cx="3102600" cy="3849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3. Convolutional Neural Networks</a:t>
            </a:r>
          </a:p>
        </p:txBody>
      </p:sp>
      <p:sp>
        <p:nvSpPr>
          <p:cNvPr id="336" name="Shape 336"/>
          <p:cNvSpPr txBox="1"/>
          <p:nvPr>
            <p:ph idx="4294967295" type="title"/>
          </p:nvPr>
        </p:nvSpPr>
        <p:spPr>
          <a:xfrm>
            <a:off x="535775" y="407350"/>
            <a:ext cx="7642500" cy="13695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>
                <a:solidFill>
                  <a:schemeClr val="dk1"/>
                </a:solidFill>
              </a:rPr>
              <a:t>Just the tip of the iceberg</a:t>
            </a:r>
          </a:p>
        </p:txBody>
      </p:sp>
      <p:pic>
        <p:nvPicPr>
          <p:cNvPr id="337" name="Shape 3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5325" y="1243450"/>
            <a:ext cx="6191250" cy="181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Shape 3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5325" y="3198000"/>
            <a:ext cx="6076950" cy="106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3" name="Shape 3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1100" y="152400"/>
            <a:ext cx="689715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" name="Shape 3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700" y="162737"/>
            <a:ext cx="4254600" cy="48180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ece of duct tape sticking a note to the slide" id="349" name="Shape 349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Shape 350"/>
          <p:cNvSpPr txBox="1"/>
          <p:nvPr/>
        </p:nvSpPr>
        <p:spPr>
          <a:xfrm>
            <a:off x="2855550" y="687397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Good luck!</a:t>
            </a:r>
          </a:p>
        </p:txBody>
      </p:sp>
      <p:sp>
        <p:nvSpPr>
          <p:cNvPr id="351" name="Shape 351"/>
          <p:cNvSpPr txBox="1"/>
          <p:nvPr>
            <p:ph idx="4294967295" type="body"/>
          </p:nvPr>
        </p:nvSpPr>
        <p:spPr>
          <a:xfrm>
            <a:off x="2855550" y="1606078"/>
            <a:ext cx="3432900" cy="16335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Hope you survive the AI revolution. </a:t>
            </a:r>
          </a:p>
          <a:p>
            <a:pPr lvl="0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If you do survive, please reach out if you have any questions: </a:t>
            </a:r>
            <a:r>
              <a:rPr lang="en" u="sng">
                <a:solidFill>
                  <a:schemeClr val="hlink"/>
                </a:solidFill>
                <a:latin typeface="Raleway"/>
                <a:ea typeface="Raleway"/>
                <a:cs typeface="Raleway"/>
                <a:sym typeface="Raleway"/>
                <a:hlinkClick r:id="rId5"/>
              </a:rPr>
              <a:t>davidgrossman@miami.edu</a:t>
            </a:r>
            <a:r>
              <a:rPr lang="en">
                <a:latin typeface="Raleway"/>
                <a:ea typeface="Raleway"/>
                <a:cs typeface="Raleway"/>
                <a:sym typeface="Raleway"/>
              </a:rPr>
              <a:t> 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/>
          <p:nvPr>
            <p:ph type="title"/>
          </p:nvPr>
        </p:nvSpPr>
        <p:spPr>
          <a:xfrm>
            <a:off x="283100" y="331150"/>
            <a:ext cx="5837700" cy="38355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/>
              <a:t>Neural Networks </a:t>
            </a:r>
            <a:r>
              <a:rPr lang="en">
                <a:solidFill>
                  <a:schemeClr val="accent5"/>
                </a:solidFill>
              </a:rPr>
              <a:t>and Deep Learning </a:t>
            </a:r>
            <a:r>
              <a:rPr lang="en"/>
              <a:t>101.</a:t>
            </a:r>
          </a:p>
        </p:txBody>
      </p:sp>
      <p:pic>
        <p:nvPicPr>
          <p:cNvPr id="98" name="Shape 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21500" y="2306226"/>
            <a:ext cx="4180474" cy="2361975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Shape 99"/>
          <p:cNvSpPr txBox="1"/>
          <p:nvPr>
            <p:ph type="title"/>
          </p:nvPr>
        </p:nvSpPr>
        <p:spPr>
          <a:xfrm>
            <a:off x="5666450" y="4794300"/>
            <a:ext cx="3527400" cy="3849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1. Neural Networks and Deep Learning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/>
          <p:nvPr>
            <p:ph idx="4294967295" type="title"/>
          </p:nvPr>
        </p:nvSpPr>
        <p:spPr>
          <a:xfrm>
            <a:off x="535775" y="407350"/>
            <a:ext cx="6082200" cy="768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>
                <a:solidFill>
                  <a:schemeClr val="dk1"/>
                </a:solidFill>
              </a:rPr>
              <a:t>Inspiration</a:t>
            </a:r>
          </a:p>
        </p:txBody>
      </p:sp>
      <p:pic>
        <p:nvPicPr>
          <p:cNvPr id="105" name="Shape 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6325" y="1081050"/>
            <a:ext cx="5849594" cy="3655996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Shape 106"/>
          <p:cNvSpPr txBox="1"/>
          <p:nvPr>
            <p:ph idx="4294967295" type="title"/>
          </p:nvPr>
        </p:nvSpPr>
        <p:spPr>
          <a:xfrm>
            <a:off x="5666450" y="4794300"/>
            <a:ext cx="3527400" cy="3849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1. Neural Networks and Deep Learning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/>
          <p:nvPr>
            <p:ph idx="4294967295" type="title"/>
          </p:nvPr>
        </p:nvSpPr>
        <p:spPr>
          <a:xfrm>
            <a:off x="535775" y="407350"/>
            <a:ext cx="6082200" cy="768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>
                <a:solidFill>
                  <a:schemeClr val="dk1"/>
                </a:solidFill>
              </a:rPr>
              <a:t>Inspiration</a:t>
            </a:r>
          </a:p>
        </p:txBody>
      </p:sp>
      <p:pic>
        <p:nvPicPr>
          <p:cNvPr id="112" name="Shape 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5777" y="1271000"/>
            <a:ext cx="5082924" cy="338862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3" name="Shape 113"/>
          <p:cNvGrpSpPr/>
          <p:nvPr/>
        </p:nvGrpSpPr>
        <p:grpSpPr>
          <a:xfrm>
            <a:off x="6154395" y="1692180"/>
            <a:ext cx="2658442" cy="3155868"/>
            <a:chOff x="6803275" y="395363"/>
            <a:chExt cx="2212050" cy="2537076"/>
          </a:xfrm>
        </p:grpSpPr>
        <p:pic>
          <p:nvPicPr>
            <p:cNvPr id="114" name="Shape 11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ece of duct tape sticking a note to the slide" id="115" name="Shape 115"/>
            <p:cNvPicPr preferRelativeResize="0"/>
            <p:nvPr/>
          </p:nvPicPr>
          <p:blipFill rotWithShape="1">
            <a:blip r:embed="rId5">
              <a:alphaModFix/>
            </a:blip>
            <a:srcRect b="10011" l="9244" r="2118" t="5926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6" name="Shape 116"/>
            <p:cNvSpPr txBox="1"/>
            <p:nvPr/>
          </p:nvSpPr>
          <p:spPr>
            <a:xfrm>
              <a:off x="6944800" y="6842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spcAft>
                  <a:spcPts val="800"/>
                </a:spcAft>
                <a:buNone/>
              </a:pPr>
              <a:r>
                <a:t/>
              </a:r>
              <a:endParaRPr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lvl="0" rtl="0">
                <a:spcBef>
                  <a:spcPts val="0"/>
                </a:spcBef>
                <a:spcAft>
                  <a:spcPts val="800"/>
                </a:spcAft>
                <a:buNone/>
              </a:pPr>
              <a:r>
                <a:rPr b="1" lang="en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The brain’s neurons are organized in a hierarchical nature.</a:t>
              </a:r>
            </a:p>
            <a:p>
              <a:pPr lvl="0" rtl="0">
                <a:spcBef>
                  <a:spcPts val="0"/>
                </a:spcBef>
                <a:spcAft>
                  <a:spcPts val="800"/>
                </a:spcAft>
                <a:buNone/>
              </a:pPr>
              <a:r>
                <a:t/>
              </a:r>
              <a:endParaRPr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lvl="0" rtl="0">
                <a:spcBef>
                  <a:spcPts val="0"/>
                </a:spcBef>
                <a:spcAft>
                  <a:spcPts val="800"/>
                </a:spcAft>
                <a:buNone/>
              </a:pPr>
              <a:r>
                <a:rPr b="1" lang="en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One cortex of neurons passes information up the hierarchy….we think.</a:t>
              </a:r>
            </a:p>
            <a:p>
              <a:pPr lvl="0" rtl="0">
                <a:spcBef>
                  <a:spcPts val="0"/>
                </a:spcBef>
                <a:spcAft>
                  <a:spcPts val="800"/>
                </a:spcAft>
                <a:buNone/>
              </a:pPr>
              <a:r>
                <a:t/>
              </a:r>
              <a:endParaRPr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sp>
        <p:nvSpPr>
          <p:cNvPr id="117" name="Shape 117"/>
          <p:cNvSpPr txBox="1"/>
          <p:nvPr>
            <p:ph idx="4294967295" type="title"/>
          </p:nvPr>
        </p:nvSpPr>
        <p:spPr>
          <a:xfrm>
            <a:off x="5666450" y="4794300"/>
            <a:ext cx="3527400" cy="3849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1. Neural Networks and Deep Learning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/>
          <p:nvPr>
            <p:ph idx="4294967295" type="title"/>
          </p:nvPr>
        </p:nvSpPr>
        <p:spPr>
          <a:xfrm>
            <a:off x="535775" y="407350"/>
            <a:ext cx="6082200" cy="768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>
                <a:solidFill>
                  <a:schemeClr val="dk1"/>
                </a:solidFill>
              </a:rPr>
              <a:t>Some background</a:t>
            </a:r>
          </a:p>
        </p:txBody>
      </p:sp>
      <p:pic>
        <p:nvPicPr>
          <p:cNvPr id="123" name="Shape 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100" y="1169150"/>
            <a:ext cx="4710574" cy="383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Shape 1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95600" y="2505450"/>
            <a:ext cx="3558850" cy="1542675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Shape 125"/>
          <p:cNvSpPr txBox="1"/>
          <p:nvPr/>
        </p:nvSpPr>
        <p:spPr>
          <a:xfrm>
            <a:off x="6405600" y="1906325"/>
            <a:ext cx="25203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>
                <a:latin typeface="Times New Roman"/>
                <a:ea typeface="Times New Roman"/>
                <a:cs typeface="Times New Roman"/>
                <a:sym typeface="Times New Roman"/>
              </a:rPr>
              <a:t>Our model Neuron</a:t>
            </a:r>
          </a:p>
        </p:txBody>
      </p:sp>
      <p:sp>
        <p:nvSpPr>
          <p:cNvPr id="126" name="Shape 126"/>
          <p:cNvSpPr txBox="1"/>
          <p:nvPr>
            <p:ph idx="4294967295" type="title"/>
          </p:nvPr>
        </p:nvSpPr>
        <p:spPr>
          <a:xfrm>
            <a:off x="5666450" y="4794300"/>
            <a:ext cx="3527400" cy="3849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1. Neural Networks and Deep Learning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Shape 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6850" y="2959525"/>
            <a:ext cx="2462275" cy="2183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Shape 1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870550"/>
            <a:ext cx="5190800" cy="2252428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Shape 133"/>
          <p:cNvSpPr txBox="1"/>
          <p:nvPr>
            <p:ph idx="4294967295" type="title"/>
          </p:nvPr>
        </p:nvSpPr>
        <p:spPr>
          <a:xfrm>
            <a:off x="535775" y="407350"/>
            <a:ext cx="6082200" cy="768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>
                <a:solidFill>
                  <a:schemeClr val="dk1"/>
                </a:solidFill>
              </a:rPr>
              <a:t>Activation Functions</a:t>
            </a:r>
          </a:p>
        </p:txBody>
      </p:sp>
      <p:pic>
        <p:nvPicPr>
          <p:cNvPr id="134" name="Shape 1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95600" y="2505450"/>
            <a:ext cx="3558850" cy="1542675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Shape 135"/>
          <p:cNvSpPr txBox="1"/>
          <p:nvPr/>
        </p:nvSpPr>
        <p:spPr>
          <a:xfrm>
            <a:off x="6405600" y="1906325"/>
            <a:ext cx="25203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latin typeface="Times New Roman"/>
                <a:ea typeface="Times New Roman"/>
                <a:cs typeface="Times New Roman"/>
                <a:sym typeface="Times New Roman"/>
              </a:rPr>
              <a:t>Our model Neuron</a:t>
            </a:r>
          </a:p>
        </p:txBody>
      </p:sp>
      <p:sp>
        <p:nvSpPr>
          <p:cNvPr id="136" name="Shape 136"/>
          <p:cNvSpPr txBox="1"/>
          <p:nvPr>
            <p:ph idx="4294967295" type="title"/>
          </p:nvPr>
        </p:nvSpPr>
        <p:spPr>
          <a:xfrm>
            <a:off x="5666450" y="4794300"/>
            <a:ext cx="3527400" cy="3849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1. Neural Networks and Deep Learning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Shape 1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95600" y="2505450"/>
            <a:ext cx="3558850" cy="1542675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Shape 142"/>
          <p:cNvSpPr txBox="1"/>
          <p:nvPr/>
        </p:nvSpPr>
        <p:spPr>
          <a:xfrm>
            <a:off x="6405600" y="1906325"/>
            <a:ext cx="25203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latin typeface="Times New Roman"/>
                <a:ea typeface="Times New Roman"/>
                <a:cs typeface="Times New Roman"/>
                <a:sym typeface="Times New Roman"/>
              </a:rPr>
              <a:t>Our model Neuron</a:t>
            </a:r>
          </a:p>
        </p:txBody>
      </p:sp>
      <p:sp>
        <p:nvSpPr>
          <p:cNvPr id="143" name="Shape 143"/>
          <p:cNvSpPr txBox="1"/>
          <p:nvPr>
            <p:ph idx="4294967295" type="title"/>
          </p:nvPr>
        </p:nvSpPr>
        <p:spPr>
          <a:xfrm>
            <a:off x="5666450" y="4794300"/>
            <a:ext cx="3527400" cy="3849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1. Neural Networks and Deep Learning</a:t>
            </a:r>
          </a:p>
        </p:txBody>
      </p:sp>
      <p:pic>
        <p:nvPicPr>
          <p:cNvPr id="144" name="Shape 1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722100"/>
            <a:ext cx="5190799" cy="261023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Shape 145"/>
          <p:cNvSpPr txBox="1"/>
          <p:nvPr>
            <p:ph idx="4294967295" type="title"/>
          </p:nvPr>
        </p:nvSpPr>
        <p:spPr>
          <a:xfrm>
            <a:off x="535775" y="254950"/>
            <a:ext cx="7642500" cy="13695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>
                <a:solidFill>
                  <a:schemeClr val="dk1"/>
                </a:solidFill>
              </a:rPr>
              <a:t>Activation Function</a:t>
            </a:r>
          </a:p>
          <a:p>
            <a:pPr lv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Non-linear...ish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